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1"/>
  </p:notesMasterIdLst>
  <p:sldIdLst>
    <p:sldId id="340" r:id="rId5"/>
    <p:sldId id="346" r:id="rId6"/>
    <p:sldId id="347" r:id="rId7"/>
    <p:sldId id="348" r:id="rId8"/>
    <p:sldId id="349" r:id="rId9"/>
    <p:sldId id="351" r:id="rId10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bbey Engesetter" initials="AE" lastIdx="1" clrIdx="0">
    <p:extLst>
      <p:ext uri="{19B8F6BF-5375-455C-9EA6-DF929625EA0E}">
        <p15:presenceInfo xmlns:p15="http://schemas.microsoft.com/office/powerpoint/2012/main" userId="Abbey Engesett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80"/>
    <a:srgbClr val="007BFF"/>
    <a:srgbClr val="F9F6F1"/>
    <a:srgbClr val="AA5CD4"/>
    <a:srgbClr val="0096FF"/>
    <a:srgbClr val="FF2F92"/>
    <a:srgbClr val="793995"/>
    <a:srgbClr val="18761D"/>
    <a:srgbClr val="FF6600"/>
    <a:srgbClr val="0054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50"/>
    <p:restoredTop sz="94888"/>
  </p:normalViewPr>
  <p:slideViewPr>
    <p:cSldViewPr snapToGrid="0">
      <p:cViewPr varScale="1">
        <p:scale>
          <a:sx n="117" d="100"/>
          <a:sy n="117" d="100"/>
        </p:scale>
        <p:origin x="3928" y="17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69070FA1-5C1D-4765-A6FF-0C7330E2F5F2}" type="datetimeFigureOut">
              <a:rPr lang="en-US" smtClean="0"/>
              <a:t>9/2/25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D7FDF044-EF33-4598-B3E0-93E5D102FC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756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IIII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FDF044-EF33-4598-B3E0-93E5D102FCD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3914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FDF044-EF33-4598-B3E0-93E5D102FCD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858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FDF044-EF33-4598-B3E0-93E5D102FCD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3569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FDF044-EF33-4598-B3E0-93E5D102FCD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9606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FDF044-EF33-4598-B3E0-93E5D102FCD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8175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FDF044-EF33-4598-B3E0-93E5D102FCD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9211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6DF7F-323D-48B3-AECD-92714E7D69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19B968-43D4-4FC5-9B8C-7BEC26D2A6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A71FF4-493D-4E18-9841-78F67497C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F98D5-43D2-466F-BBD1-932A66626A31}" type="datetimeFigureOut">
              <a:rPr lang="en-US" smtClean="0"/>
              <a:t>9/2/25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756F76-325B-441F-8C7B-3C76853F57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2693F7-B973-4226-A4BF-5171C6182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B52EA-570A-4F20-8BAA-534665B140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725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19DAA-B037-46F7-B2D2-96B9DDDEA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24CB2D-C097-49A6-8B69-6956064243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EC32F7-16A8-438D-9F57-F7066F668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F98D5-43D2-466F-BBD1-932A66626A31}" type="datetimeFigureOut">
              <a:rPr lang="en-US" smtClean="0"/>
              <a:t>9/2/25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71637C-1A9D-4FEB-B31A-2676D56FB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7EAD6B-B1CE-476A-A5CB-8BCEC96C8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B52EA-570A-4F20-8BAA-534665B140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692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CBA730-0BD2-445B-84F3-8A75B4CA3C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84EF59-62EC-4EDA-BC73-968459F822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AB6B0B-89B1-46F4-B008-3FC640935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F98D5-43D2-466F-BBD1-932A66626A31}" type="datetimeFigureOut">
              <a:rPr lang="en-US" smtClean="0"/>
              <a:t>9/2/25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17F693-D27D-4153-9FD0-A4EEED992D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1A846A-62BE-404D-B201-E9127A51E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B52EA-570A-4F20-8BAA-534665B140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389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CA1EB-D68F-4E3E-9C80-34BD3D54B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682AF-834F-47E6-8A36-2BA4D28699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F7E42B-1608-4B2A-AC8C-4CAB59ED9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F98D5-43D2-466F-BBD1-932A66626A31}" type="datetimeFigureOut">
              <a:rPr lang="en-US" smtClean="0"/>
              <a:t>9/2/25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9B32C0-4A45-4D33-B0F0-3E57C9F17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C614D2-7F2D-44C9-8501-F68EE8559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B52EA-570A-4F20-8BAA-534665B140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739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774BC4-9D36-444F-88E6-3B69BBA87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E9545C-7BEB-4BC4-B03E-B1C9925D4E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BD2296-B5A6-4D47-BC16-FFDF31359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F98D5-43D2-466F-BBD1-932A66626A31}" type="datetimeFigureOut">
              <a:rPr lang="en-US" smtClean="0"/>
              <a:t>9/2/25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6369C3-6ADE-4995-A0E7-216B3910D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19DF0D-0A1A-4045-A4C4-B7E195429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B52EA-570A-4F20-8BAA-534665B140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495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97076-6E20-472F-BB01-1744A6801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E85FF2-836D-4099-A5EE-FC53897D8E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7AD17D-CEC6-452A-965B-6CDB1F7568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8E5751-B06D-42FB-AC5B-98BCAFD640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F98D5-43D2-466F-BBD1-932A66626A31}" type="datetimeFigureOut">
              <a:rPr lang="en-US" smtClean="0"/>
              <a:t>9/2/25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13146C-F921-4789-977B-900B18AEE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C19E16-3C82-49A9-BD5E-79CCB4B4F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B52EA-570A-4F20-8BAA-534665B140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555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BAF54-C7F4-4450-8A42-FF448948B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CB026F-0998-4219-BFF7-B47ED0BA01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D1EB12-2D4A-4FD3-9CB3-6D389ABC28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21FA91-A07F-4FF9-9554-5508E44FB5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E8D9806-D66F-472F-B2F3-D85A915B83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2AEA32A-C53E-4139-80EA-A7A0D40CE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F98D5-43D2-466F-BBD1-932A66626A31}" type="datetimeFigureOut">
              <a:rPr lang="en-US" smtClean="0"/>
              <a:t>9/2/25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453FDD8-A47F-4BF7-B47F-8B02A00DF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AE784B2-DED4-437E-B9DC-337602B58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B52EA-570A-4F20-8BAA-534665B140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835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15E559-92AF-47CA-9A8B-251A67EDF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C798253-E4A1-4EBB-A580-E640FC1BE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F98D5-43D2-466F-BBD1-932A66626A31}" type="datetimeFigureOut">
              <a:rPr lang="en-US" smtClean="0"/>
              <a:t>9/2/25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12F1BA-19C5-46AA-9FC0-18508E2CF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3EE0AE-764F-4D7F-AFF8-07CAC1186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B52EA-570A-4F20-8BAA-534665B140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400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8A876D-6701-4CCA-91EA-798755B2D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F98D5-43D2-466F-BBD1-932A66626A31}" type="datetimeFigureOut">
              <a:rPr lang="en-US" smtClean="0"/>
              <a:t>9/2/25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318E6A-9275-47E5-BC14-F2FFC215C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026AB0-3B64-46C9-AB5C-4FD26EEDC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B52EA-570A-4F20-8BAA-534665B140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28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1E6E9F-69FF-4AE4-A10B-86F5DFEEA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1C7A17-E05A-45A1-89E6-721FEE42C8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390055-EE9F-4ED2-AE5D-4FE4037E0D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F20023-1885-4732-8D2C-D75BF0EFA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F98D5-43D2-466F-BBD1-932A66626A31}" type="datetimeFigureOut">
              <a:rPr lang="en-US" smtClean="0"/>
              <a:t>9/2/25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54F587-8734-4020-8413-6DFFFCDED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7FFD42-D0B7-43EC-8C66-C5D244BFF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B52EA-570A-4F20-8BAA-534665B140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203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4E3A8-D76C-43DD-8946-98EAB7BCB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7E2EC0-0EB8-44C0-8648-A94043C7A8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8B6CA3-F5EE-4E46-9778-E491215229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FEFBD-D54A-4B41-9A4D-0546FF9AA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F98D5-43D2-466F-BBD1-932A66626A31}" type="datetimeFigureOut">
              <a:rPr lang="en-US" smtClean="0"/>
              <a:t>9/2/25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3FAC2A-7F03-4E1F-9EBC-9E88B43BE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DD2ED9-1F9A-4405-98CE-8D86AD4A1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B52EA-570A-4F20-8BAA-534665B140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358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515EF0E-A06C-4BD7-B692-8F203B366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AB8EA5-DDF5-4D02-B25B-7194B51AB2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EE44C2-036F-4725-A2CF-3BC51F0051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8F98D5-43D2-466F-BBD1-932A66626A31}" type="datetimeFigureOut">
              <a:rPr lang="en-US" smtClean="0"/>
              <a:t>9/2/25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D30102-8278-4774-8846-B186268650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9D9DF6-D34D-43B9-9C42-3A6FE734A4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CB52EA-570A-4F20-8BAA-534665B140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402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3E8851C-2928-8A1C-2A24-14F26CBF021F}"/>
              </a:ext>
            </a:extLst>
          </p:cNvPr>
          <p:cNvSpPr txBox="1"/>
          <p:nvPr/>
        </p:nvSpPr>
        <p:spPr>
          <a:xfrm>
            <a:off x="444675" y="2435284"/>
            <a:ext cx="113026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0080"/>
                </a:solidFill>
                <a:latin typeface="Myriad Pro Black" panose="020B0503030403020204" pitchFamily="34" charset="0"/>
              </a:rPr>
              <a:t>DEALER TRAINING</a:t>
            </a:r>
          </a:p>
        </p:txBody>
      </p:sp>
      <p:pic>
        <p:nvPicPr>
          <p:cNvPr id="10" name="Picture 9" descr="A close-up of a water splash&#10;&#10;Description automatically generated">
            <a:extLst>
              <a:ext uri="{FF2B5EF4-FFF2-40B4-BE49-F238E27FC236}">
                <a16:creationId xmlns:a16="http://schemas.microsoft.com/office/drawing/2014/main" id="{9B55B2E1-4F60-45E4-5B6E-C5437A5865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8423" y="1037310"/>
            <a:ext cx="10519034" cy="464715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606E2D8-C702-FF49-FF0F-40A5D06C3695}"/>
              </a:ext>
            </a:extLst>
          </p:cNvPr>
          <p:cNvSpPr txBox="1"/>
          <p:nvPr/>
        </p:nvSpPr>
        <p:spPr>
          <a:xfrm>
            <a:off x="444675" y="3068501"/>
            <a:ext cx="61941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7BFF"/>
                </a:solidFill>
                <a:latin typeface="Myriad Pro Light" panose="020B0403030403020204" pitchFamily="34" charset="0"/>
              </a:rPr>
              <a:t>Part 2: Premium Whole Home Filtration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442131F-25D5-7144-15DE-C95E270DEAF2}"/>
              </a:ext>
            </a:extLst>
          </p:cNvPr>
          <p:cNvSpPr txBox="1"/>
          <p:nvPr/>
        </p:nvSpPr>
        <p:spPr>
          <a:xfrm>
            <a:off x="444675" y="3576264"/>
            <a:ext cx="6194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Myriad Pro" panose="020B0503030403020204" pitchFamily="34" charset="0"/>
              </a:rPr>
              <a:t>Advanced Water Filtration for a Healthier Home</a:t>
            </a:r>
            <a:endParaRPr lang="en-US" sz="2000" dirty="0">
              <a:solidFill>
                <a:srgbClr val="007BFF"/>
              </a:solidFill>
              <a:latin typeface="Myriad Pro" panose="020B0503030403020204" pitchFamily="34" charset="0"/>
            </a:endParaRPr>
          </a:p>
        </p:txBody>
      </p:sp>
      <p:pic>
        <p:nvPicPr>
          <p:cNvPr id="6" name="Picture 5" descr="A blue and white logo with a drop of water&#10;&#10;Description automatically generated">
            <a:extLst>
              <a:ext uri="{FF2B5EF4-FFF2-40B4-BE49-F238E27FC236}">
                <a16:creationId xmlns:a16="http://schemas.microsoft.com/office/drawing/2014/main" id="{B426B865-A6F6-D9A5-23B2-471504BBED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7291" y="1955187"/>
            <a:ext cx="3674265" cy="2103516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933074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lose-up of a water splash&#10;&#10;Description automatically generated">
            <a:extLst>
              <a:ext uri="{FF2B5EF4-FFF2-40B4-BE49-F238E27FC236}">
                <a16:creationId xmlns:a16="http://schemas.microsoft.com/office/drawing/2014/main" id="{9B55B2E1-4F60-45E4-5B6E-C5437A5865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724" y="173475"/>
            <a:ext cx="10519034" cy="464715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606E2D8-C702-FF49-FF0F-40A5D06C3695}"/>
              </a:ext>
            </a:extLst>
          </p:cNvPr>
          <p:cNvSpPr txBox="1"/>
          <p:nvPr/>
        </p:nvSpPr>
        <p:spPr>
          <a:xfrm>
            <a:off x="545433" y="741769"/>
            <a:ext cx="61941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BFF"/>
                </a:solidFill>
                <a:latin typeface="Myriad Pro Light" panose="020B0403030403020204" pitchFamily="34" charset="0"/>
              </a:rPr>
              <a:t>Why Clean Water Matters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9F24BC6-583B-D9E6-F9F0-17D6EB75F514}"/>
              </a:ext>
            </a:extLst>
          </p:cNvPr>
          <p:cNvSpPr txBox="1"/>
          <p:nvPr/>
        </p:nvSpPr>
        <p:spPr>
          <a:xfrm>
            <a:off x="545432" y="1283368"/>
            <a:ext cx="665529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Myriad Pro" panose="020B0503030403020204" pitchFamily="34" charset="0"/>
              </a:rPr>
              <a:t>Contaminants like chlorine, iron, arsenic, and sediment affect taste, and health.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Myriad Pro" panose="020B0503030403020204" pitchFamily="34" charset="0"/>
              </a:rPr>
              <a:t>Hard water affects the longevity of appliances.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Myriad Pro" panose="020B0503030403020204" pitchFamily="34" charset="0"/>
              </a:rPr>
              <a:t>Standard water treatment may not remove everything.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Myriad Pro" panose="020B0503030403020204" pitchFamily="34" charset="0"/>
              </a:rPr>
              <a:t>A whole home system protects your family, plumbing, and appliances. </a:t>
            </a:r>
          </a:p>
        </p:txBody>
      </p:sp>
    </p:spTree>
    <p:extLst>
      <p:ext uri="{BB962C8B-B14F-4D97-AF65-F5344CB8AC3E}">
        <p14:creationId xmlns:p14="http://schemas.microsoft.com/office/powerpoint/2010/main" val="4121549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ey cylinder with a filter&#10;&#10;Description automatically generated">
            <a:extLst>
              <a:ext uri="{FF2B5EF4-FFF2-40B4-BE49-F238E27FC236}">
                <a16:creationId xmlns:a16="http://schemas.microsoft.com/office/drawing/2014/main" id="{D74ADF74-7514-5121-6D1E-1A540D4277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6780" y="549526"/>
            <a:ext cx="5715000" cy="5715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606E2D8-C702-FF49-FF0F-40A5D06C3695}"/>
              </a:ext>
            </a:extLst>
          </p:cNvPr>
          <p:cNvSpPr txBox="1"/>
          <p:nvPr/>
        </p:nvSpPr>
        <p:spPr>
          <a:xfrm>
            <a:off x="545433" y="821703"/>
            <a:ext cx="61941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BFF"/>
                </a:solidFill>
                <a:latin typeface="Myriad Pro Light" panose="020B0403030403020204" pitchFamily="34" charset="0"/>
              </a:rPr>
              <a:t>UltraWater Solutions Premium Filtration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9D26C1-C9A4-D2E9-BF89-A384E1C5E750}"/>
              </a:ext>
            </a:extLst>
          </p:cNvPr>
          <p:cNvSpPr txBox="1"/>
          <p:nvPr/>
        </p:nvSpPr>
        <p:spPr>
          <a:xfrm>
            <a:off x="545433" y="1283368"/>
            <a:ext cx="674267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Better Tasting, Safer Water. </a:t>
            </a:r>
            <a:r>
              <a:rPr lang="en-US" dirty="0"/>
              <a:t>Designed to provide clean, high-quality water throughout your entire home.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Using high-quality USA-sourced media, it effectively reduces: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Chlorine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Chloramine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Sediment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VOCs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…and 229 others!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Available in Standard and Grande sizes for various needs.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Optimal performance depends on sizing to a variety of factors, including: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# of bathrooms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Water usage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How many people live in the home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Pipe size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Square footage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06D1967-13C6-5A26-36F6-F53A5AC1B136}"/>
              </a:ext>
            </a:extLst>
          </p:cNvPr>
          <p:cNvSpPr/>
          <p:nvPr/>
        </p:nvSpPr>
        <p:spPr>
          <a:xfrm>
            <a:off x="0" y="6441440"/>
            <a:ext cx="12192000" cy="407056"/>
          </a:xfrm>
          <a:prstGeom prst="rect">
            <a:avLst/>
          </a:prstGeom>
          <a:solidFill>
            <a:srgbClr val="000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184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606E2D8-C702-FF49-FF0F-40A5D06C3695}"/>
              </a:ext>
            </a:extLst>
          </p:cNvPr>
          <p:cNvSpPr txBox="1"/>
          <p:nvPr/>
        </p:nvSpPr>
        <p:spPr>
          <a:xfrm>
            <a:off x="351690" y="245864"/>
            <a:ext cx="104033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BFF"/>
                </a:solidFill>
                <a:latin typeface="Myriad Pro Light" panose="020B0403030403020204" pitchFamily="34" charset="0"/>
              </a:rPr>
              <a:t>Different Types of Water Sources / Who Needs Premium Filtration?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9D26C1-C9A4-D2E9-BF89-A384E1C5E750}"/>
              </a:ext>
            </a:extLst>
          </p:cNvPr>
          <p:cNvSpPr txBox="1"/>
          <p:nvPr/>
        </p:nvSpPr>
        <p:spPr>
          <a:xfrm>
            <a:off x="351690" y="772724"/>
            <a:ext cx="115489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Myriad Pro" panose="020B0503030403020204" pitchFamily="34" charset="0"/>
              </a:rPr>
              <a:t>City Water: The Reality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Myriad Pro" panose="020B0503030403020204" pitchFamily="34" charset="0"/>
              </a:rPr>
              <a:t>Treated water by the municipality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Myriad Pro" panose="020B0503030403020204" pitchFamily="34" charset="0"/>
              </a:rPr>
              <a:t>Often treated with chlorine or chloramines (causing odor, taste issues, dry skin, etc.)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Myriad Pro" panose="020B0503030403020204" pitchFamily="34" charset="0"/>
              </a:rPr>
              <a:t>Can contain other contaminants like forever chemicals, pharmaceuticals, pesticides, heavy metals, etc.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Myriad Pro" panose="020B0503030403020204" pitchFamily="34" charset="0"/>
              </a:rPr>
              <a:t>No lab test generally required</a:t>
            </a:r>
          </a:p>
          <a:p>
            <a:endParaRPr lang="en-US" dirty="0">
              <a:latin typeface="Myriad Pro" panose="020B0503030403020204" pitchFamily="34" charset="0"/>
            </a:endParaRPr>
          </a:p>
          <a:p>
            <a:r>
              <a:rPr lang="en-US" b="1" dirty="0">
                <a:latin typeface="Myriad Pro" panose="020B0503030403020204" pitchFamily="34" charset="0"/>
              </a:rPr>
              <a:t>Well Water: The Reality</a:t>
            </a:r>
            <a:endParaRPr lang="en-US" dirty="0">
              <a:latin typeface="Myriad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Myriad Pro" panose="020B0503030403020204" pitchFamily="34" charset="0"/>
              </a:rPr>
              <a:t>Not regulated by municipal testing – your responsibility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Myriad Pro" panose="020B0503030403020204" pitchFamily="34" charset="0"/>
              </a:rPr>
              <a:t>May contain iron, hydrogen sulfide (usually indicated by rotten egg smell), bacteria, nitrates, pesticides, arsenic, etc.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Myriad Pro" panose="020B0503030403020204" pitchFamily="34" charset="0"/>
              </a:rPr>
              <a:t>Often higher hardness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FF0000"/>
                </a:solidFill>
                <a:latin typeface="Myriad Pro" panose="020B0503030403020204" pitchFamily="34" charset="0"/>
              </a:rPr>
              <a:t>We require a lab test</a:t>
            </a:r>
            <a:endParaRPr lang="en-US" b="1" dirty="0">
              <a:solidFill>
                <a:srgbClr val="FF0000"/>
              </a:solidFill>
            </a:endParaRPr>
          </a:p>
          <a:p>
            <a:endParaRPr lang="en-US" b="1" dirty="0">
              <a:latin typeface="Myriad Pro" panose="020B0503030403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519E12F-7C70-535F-2F99-C08E8BB42EA7}"/>
              </a:ext>
            </a:extLst>
          </p:cNvPr>
          <p:cNvSpPr txBox="1"/>
          <p:nvPr/>
        </p:nvSpPr>
        <p:spPr>
          <a:xfrm>
            <a:off x="351690" y="4026813"/>
            <a:ext cx="1154895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</a:t>
            </a:r>
            <a:r>
              <a:rPr lang="en-US" b="1" dirty="0"/>
              <a:t>Premium Filtration Tank</a:t>
            </a:r>
            <a:r>
              <a:rPr lang="en-US" dirty="0"/>
              <a:t> is an ideal first line of defense for homeowners on either </a:t>
            </a:r>
            <a:r>
              <a:rPr lang="en-US" b="1" dirty="0"/>
              <a:t>city or well water.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For </a:t>
            </a:r>
            <a:r>
              <a:rPr lang="en-US" b="1" dirty="0"/>
              <a:t>city water customers,</a:t>
            </a:r>
            <a:r>
              <a:rPr lang="en-US" dirty="0"/>
              <a:t> it helps reduce exposure to treatment chemicals like chlorine and chloramines, as well as contaminants that may leach in from aging pipes on the way to the home.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For </a:t>
            </a:r>
            <a:r>
              <a:rPr lang="en-US" b="1" dirty="0"/>
              <a:t>well water customers,</a:t>
            </a:r>
            <a:r>
              <a:rPr lang="en-US" dirty="0"/>
              <a:t> it provides reliable protection against many of the most common naturally occurring or agricultural contaminants often found in private wells.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By addressing both municipal and private water concerns, the Premium Filtration Tank delivers a strong foundation of cleaner, safer water throughout the entire home.</a:t>
            </a:r>
          </a:p>
        </p:txBody>
      </p:sp>
    </p:spTree>
    <p:extLst>
      <p:ext uri="{BB962C8B-B14F-4D97-AF65-F5344CB8AC3E}">
        <p14:creationId xmlns:p14="http://schemas.microsoft.com/office/powerpoint/2010/main" val="3542966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white logo with a drop of water&#10;&#10;Description automatically generated">
            <a:extLst>
              <a:ext uri="{FF2B5EF4-FFF2-40B4-BE49-F238E27FC236}">
                <a16:creationId xmlns:a16="http://schemas.microsoft.com/office/drawing/2014/main" id="{B426B865-A6F6-D9A5-23B2-471504BBE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143" y="5245462"/>
            <a:ext cx="3674265" cy="2103516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606E2D8-C702-FF49-FF0F-40A5D06C3695}"/>
              </a:ext>
            </a:extLst>
          </p:cNvPr>
          <p:cNvSpPr txBox="1"/>
          <p:nvPr/>
        </p:nvSpPr>
        <p:spPr>
          <a:xfrm>
            <a:off x="351691" y="330087"/>
            <a:ext cx="79214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BFF"/>
                </a:solidFill>
                <a:latin typeface="Myriad Pro Light" panose="020B0403030403020204" pitchFamily="34" charset="0"/>
              </a:rPr>
              <a:t>Setting the Right Expectations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9D26C1-C9A4-D2E9-BF89-A384E1C5E750}"/>
              </a:ext>
            </a:extLst>
          </p:cNvPr>
          <p:cNvSpPr txBox="1"/>
          <p:nvPr/>
        </p:nvSpPr>
        <p:spPr>
          <a:xfrm>
            <a:off x="351692" y="993759"/>
            <a:ext cx="10642879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Myriad Pro" panose="020B0503030403020204" pitchFamily="34" charset="0"/>
              </a:rPr>
              <a:t>Every Customer’s Water is Different. Repeat. EVERY CUSTOMER’S WATER IS DIFFERENT.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Myriad Pro" panose="020B0503030403020204" pitchFamily="34" charset="0"/>
              </a:rPr>
              <a:t>Efficiency and performance heavily depend on source water quality.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Myriad Pro" panose="020B0503030403020204" pitchFamily="34" charset="0"/>
              </a:rPr>
              <a:t>Things that can affect performance: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Myriad Pro" panose="020B0503030403020204" pitchFamily="34" charset="0"/>
              </a:rPr>
              <a:t>pH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Myriad Pro" panose="020B0503030403020204" pitchFamily="34" charset="0"/>
              </a:rPr>
              <a:t>Hardness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Myriad Pro" panose="020B0503030403020204" pitchFamily="34" charset="0"/>
              </a:rPr>
              <a:t>Extremely high levels of chlorine / chloramines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Myriad Pro" panose="020B0503030403020204" pitchFamily="34" charset="0"/>
              </a:rPr>
              <a:t>Water flow rate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Myriad Pro" panose="020B0503030403020204" pitchFamily="34" charset="0"/>
              </a:rPr>
              <a:t>Water temperature</a:t>
            </a:r>
          </a:p>
          <a:p>
            <a:pPr lvl="1"/>
            <a:endParaRPr lang="en-US" dirty="0">
              <a:latin typeface="Myriad Pro" panose="020B0503030403020204" pitchFamily="34" charset="0"/>
            </a:endParaRPr>
          </a:p>
          <a:p>
            <a:r>
              <a:rPr lang="en-US" dirty="0">
                <a:latin typeface="Myriad Pro" panose="020B0503030403020204" pitchFamily="34" charset="0"/>
              </a:rPr>
              <a:t>Although our Standard System will generally meet the needs of your customer, it’s important to always keep in the back of your mind that there’s no ’one-size-fits-all’ answer. </a:t>
            </a:r>
          </a:p>
          <a:p>
            <a:endParaRPr lang="en-US" dirty="0">
              <a:latin typeface="Myriad Pro" panose="020B0503030403020204" pitchFamily="34" charset="0"/>
            </a:endParaRPr>
          </a:p>
          <a:p>
            <a:r>
              <a:rPr lang="en-US" dirty="0">
                <a:latin typeface="Myriad Pro" panose="020B0503030403020204" pitchFamily="34" charset="0"/>
              </a:rPr>
              <a:t>Two homes on the same street can have very different water profiles. This is where the Pre-Sale Questionnaire comes in handy and can help you to determine the customer’s specific needs in their home and how we can help.</a:t>
            </a:r>
          </a:p>
          <a:p>
            <a:endParaRPr lang="en-US" dirty="0">
              <a:latin typeface="Myriad Pro" panose="020B0503030403020204" pitchFamily="34" charset="0"/>
            </a:endParaRPr>
          </a:p>
          <a:p>
            <a:endParaRPr lang="en-US" dirty="0"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7606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606E2D8-C702-FF49-FF0F-40A5D06C3695}"/>
              </a:ext>
            </a:extLst>
          </p:cNvPr>
          <p:cNvSpPr txBox="1"/>
          <p:nvPr/>
        </p:nvSpPr>
        <p:spPr>
          <a:xfrm>
            <a:off x="351692" y="276299"/>
            <a:ext cx="61941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BFF"/>
                </a:solidFill>
                <a:latin typeface="Myriad Pro Light" panose="020B0403030403020204" pitchFamily="34" charset="0"/>
              </a:rPr>
              <a:t>Add-Ons to the Premium Tank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9D26C1-C9A4-D2E9-BF89-A384E1C5E750}"/>
              </a:ext>
            </a:extLst>
          </p:cNvPr>
          <p:cNvSpPr txBox="1"/>
          <p:nvPr/>
        </p:nvSpPr>
        <p:spPr>
          <a:xfrm>
            <a:off x="351692" y="871257"/>
            <a:ext cx="1184030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Myriad Pro" panose="020B0503030403020204" pitchFamily="34" charset="0"/>
              </a:rPr>
              <a:t>The Premium Tank is your first line of defense. For specific water challenges, we can tailor a solution. </a:t>
            </a:r>
          </a:p>
          <a:p>
            <a:endParaRPr lang="en-US" dirty="0">
              <a:latin typeface="Myriad Pro" panose="020B0503030403020204" pitchFamily="34" charset="0"/>
            </a:endParaRPr>
          </a:p>
          <a:p>
            <a:r>
              <a:rPr lang="en-US" dirty="0">
                <a:latin typeface="Myriad Pro" panose="020B0503030403020204" pitchFamily="34" charset="0"/>
              </a:rPr>
              <a:t>Additional protection offerings include: </a:t>
            </a:r>
          </a:p>
          <a:p>
            <a:endParaRPr lang="en-US" dirty="0">
              <a:latin typeface="Myriad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err="1">
                <a:latin typeface="Myriad Pro" panose="020B0503030403020204" pitchFamily="34" charset="0"/>
              </a:rPr>
              <a:t>IronGuard</a:t>
            </a:r>
            <a:r>
              <a:rPr lang="en-US" dirty="0">
                <a:latin typeface="Myriad Pro" panose="020B0503030403020204" pitchFamily="34" charset="0"/>
              </a:rPr>
              <a:t> – helps to reduce iron and Hydrogen Sulfide (rotten egg smell)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Myriad Pro" panose="020B0503030403020204" pitchFamily="34" charset="0"/>
              </a:rPr>
              <a:t>UV disinfection </a:t>
            </a:r>
            <a:r>
              <a:rPr lang="en-US" dirty="0">
                <a:latin typeface="Myriad Pro" panose="020B0503030403020204" pitchFamily="34" charset="0"/>
              </a:rPr>
              <a:t>– Helps to neutralize bacteria, viruses and microorganisms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Myriad Pro" panose="020B0503030403020204" pitchFamily="34" charset="0"/>
              </a:rPr>
              <a:t>Ozone </a:t>
            </a:r>
            <a:r>
              <a:rPr lang="en-US" dirty="0">
                <a:latin typeface="Myriad Pro" panose="020B0503030403020204" pitchFamily="34" charset="0"/>
              </a:rPr>
              <a:t>– Powerful oxidation for bacteria, odor, and organic contaminants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Myriad Pro" panose="020B0503030403020204" pitchFamily="34" charset="0"/>
              </a:rPr>
              <a:t>Salt-free conditioner </a:t>
            </a:r>
            <a:r>
              <a:rPr lang="en-US" dirty="0">
                <a:latin typeface="Myriad Pro" panose="020B0503030403020204" pitchFamily="34" charset="0"/>
              </a:rPr>
              <a:t>– reduces scale without ion-exchange (sodium or potassium) – effective up to 17 GPG of hardness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Myriad Pro" panose="020B0503030403020204" pitchFamily="34" charset="0"/>
              </a:rPr>
              <a:t>Salt-based softener – </a:t>
            </a:r>
            <a:r>
              <a:rPr lang="en-US" dirty="0">
                <a:latin typeface="Myriad Pro" panose="020B0503030403020204" pitchFamily="34" charset="0"/>
              </a:rPr>
              <a:t>proven method to eliminate hardness minerals through sodium ion-exchange – effective for extreme hardwater areas. Requires use of RO with ionizer.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Myriad Pro" panose="020B0503030403020204" pitchFamily="34" charset="0"/>
            </a:endParaRPr>
          </a:p>
          <a:p>
            <a:endParaRPr lang="en-US" dirty="0"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77342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DEE2DA7BFFD342BD88F868BF554A27" ma:contentTypeVersion="13" ma:contentTypeDescription="Create a new document." ma:contentTypeScope="" ma:versionID="1b1115b45714eee8d4f6b5e5fbb73dbd">
  <xsd:schema xmlns:xsd="http://www.w3.org/2001/XMLSchema" xmlns:xs="http://www.w3.org/2001/XMLSchema" xmlns:p="http://schemas.microsoft.com/office/2006/metadata/properties" xmlns:ns3="da3e234c-9778-46b7-9754-775d3c30d8c9" xmlns:ns4="abfe322a-6030-44a9-8e4a-53594613b0ae" targetNamespace="http://schemas.microsoft.com/office/2006/metadata/properties" ma:root="true" ma:fieldsID="bf0d620dcfd968873f2a493f3db02c29" ns3:_="" ns4:_="">
    <xsd:import namespace="da3e234c-9778-46b7-9754-775d3c30d8c9"/>
    <xsd:import namespace="abfe322a-6030-44a9-8e4a-53594613b0ae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AutoKeyPoints" minOccurs="0"/>
                <xsd:element ref="ns4:MediaServiceKeyPoints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3e234c-9778-46b7-9754-775d3c30d8c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fe322a-6030-44a9-8e4a-53594613b0a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673105-C7FC-4D42-A1F5-B38A470EC6E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64AA515-C6A5-48DB-9B25-11D3E2B292F4}">
  <ds:schemaRefs>
    <ds:schemaRef ds:uri="http://www.w3.org/XML/1998/namespace"/>
    <ds:schemaRef ds:uri="http://schemas.openxmlformats.org/package/2006/metadata/core-properties"/>
    <ds:schemaRef ds:uri="http://purl.org/dc/elements/1.1/"/>
    <ds:schemaRef ds:uri="http://purl.org/dc/dcmitype/"/>
    <ds:schemaRef ds:uri="abfe322a-6030-44a9-8e4a-53594613b0ae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da3e234c-9778-46b7-9754-775d3c30d8c9"/>
  </ds:schemaRefs>
</ds:datastoreItem>
</file>

<file path=customXml/itemProps3.xml><?xml version="1.0" encoding="utf-8"?>
<ds:datastoreItem xmlns:ds="http://schemas.openxmlformats.org/officeDocument/2006/customXml" ds:itemID="{6CAD4130-1FE8-4220-8B25-3B34DD6E6FA7}">
  <ds:schemaRefs>
    <ds:schemaRef ds:uri="abfe322a-6030-44a9-8e4a-53594613b0ae"/>
    <ds:schemaRef ds:uri="da3e234c-9778-46b7-9754-775d3c30d8c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0/xmlns/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13657</TotalTime>
  <Words>599</Words>
  <Application>Microsoft Macintosh PowerPoint</Application>
  <PresentationFormat>Widescreen</PresentationFormat>
  <Paragraphs>71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Myriad Pro</vt:lpstr>
      <vt:lpstr>Myriad Pro Black</vt:lpstr>
      <vt:lpstr>Myriad Pro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Weekly Team Huddle</dc:title>
  <dc:creator>Abigail Engesetter</dc:creator>
  <cp:lastModifiedBy>Abbey Engesetter</cp:lastModifiedBy>
  <cp:revision>13</cp:revision>
  <cp:lastPrinted>2025-09-04T21:40:48Z</cp:lastPrinted>
  <dcterms:created xsi:type="dcterms:W3CDTF">2021-04-08T22:35:25Z</dcterms:created>
  <dcterms:modified xsi:type="dcterms:W3CDTF">2025-09-08T22:51:45Z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0x0101006DDEE2DA7BFFD342BD88F868BF554A27</vt:lpwstr>
  </property>
</Properties>
</file>